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8" r:id="rId3"/>
  </p:sldMasterIdLst>
  <p:notesMasterIdLst>
    <p:notesMasterId r:id="rId5"/>
  </p:notesMasterIdLst>
  <p:sldIdLst>
    <p:sldId id="256" r:id="rId4"/>
    <p:sldId id="257" r:id="rId6"/>
    <p:sldId id="258" r:id="rId7"/>
    <p:sldId id="259" r:id="rId8"/>
    <p:sldId id="260" r:id="rId9"/>
    <p:sldId id="264" r:id="rId10"/>
    <p:sldId id="261" r:id="rId11"/>
    <p:sldId id="262" r:id="rId12"/>
    <p:sldId id="263" r:id="rId13"/>
  </p:sldIdLst>
  <p:sldSz cx="14630400" cy="8229600"/>
  <p:notesSz cx="8229600" cy="14630400"/>
  <p:embeddedFontLst>
    <p:embeddedFont>
      <p:font typeface="Gelasio" pitchFamily="34" charset="0"/>
      <p:bold r:id="rId17"/>
    </p:embeddedFont>
    <p:embeddedFont>
      <p:font typeface="Gelasio" pitchFamily="34" charset="-122"/>
      <p:bold r:id="rId18"/>
    </p:embeddedFont>
    <p:embeddedFont>
      <p:font typeface="Gelasio" pitchFamily="34" charset="-120"/>
      <p:bold r:id="rId19"/>
    </p:embeddedFont>
    <p:embeddedFont>
      <p:font typeface="Calibri" panose="020F0502020204030204" charset="0"/>
      <p:regular r:id="rId20"/>
      <p:bold r:id="rId21"/>
      <p:italic r:id="rId22"/>
      <p:boldItalic r:id="rId23"/>
    </p:embeddedFont>
    <p:embeddedFont>
      <p:font typeface="等线" panose="02010600030101010101" charset="-122"/>
      <p:regular r:id="rId24"/>
    </p:embeddedFont>
    <p:embeddedFont>
      <p:font typeface="Comic Sans MS" panose="030F0702030302020204" charset="0"/>
      <p:regular r:id="rId25"/>
      <p:bold r:id="rId26"/>
      <p:italic r:id="rId27"/>
      <p:boldItalic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 everyone!</a:t>
            </a:r>
            <a:endParaRPr lang="en-US" altLang="zh-CN" dirty="0"/>
          </a:p>
          <a:p>
            <a:r>
              <a:rPr lang="en-US" altLang="zh-CN" dirty="0"/>
              <a:t>Thank you for joining me today. I am A</a:t>
            </a:r>
            <a:r>
              <a:rPr lang="en-US" altLang="zh-CN" dirty="0"/>
              <a:t>iden, and I’ll walk you through my project on using AI and big data to fight financial fraud. Let’s start with why this matters.</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today’s digital world, millions of online transactions occur every day—including online shopping, banking, and payments. However, as digital systems grow, so do security risks. Online fraud has increased significantly in recent years, with someone using advanced techniques to steal personal and financial information. This not only causes major financial losses for businesses and individuals, but also damages customer trust.</a:t>
            </a:r>
            <a:endParaRPr lang="en-US" altLang="zh-CN" dirty="0"/>
          </a:p>
          <a:p>
            <a:endParaRPr lang="en-US" altLang="zh-CN" dirty="0"/>
          </a:p>
          <a:p>
            <a:r>
              <a:rPr lang="en-US" altLang="zh-CN" dirty="0"/>
              <a:t>The aim of this project is to develop an intelligent fraud detection system that can quickly and accurately identify suspicious transactions. The system is designed to act as an early warning mechanism—like a digital security guard.</a:t>
            </a:r>
            <a:endParaRPr lang="en-US" altLang="zh-CN" dirty="0"/>
          </a:p>
          <a:p>
            <a:r>
              <a:rPr lang="en-US" altLang="zh-CN" dirty="0"/>
              <a:t>To achieve this, we use real-world credit card transaction data from Kaggle. We apply machine learning techniques, specifically Random Forest models. </a:t>
            </a:r>
            <a:endParaRPr lang="en-US" altLang="zh-CN" dirty="0"/>
          </a:p>
          <a:p>
            <a:r>
              <a:rPr lang="en-US" altLang="zh-CN" dirty="0"/>
              <a:t>All data is stored and managed using MySQL, while Python is used for data preprocessing, model training, and evaluation.  UML diagrams are used to model the system behavior and interaction.</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system is designed to manage transaction data, detect fraudulent activities, and generate fraud reports for users. It supports two roles:</a:t>
            </a:r>
            <a:endParaRPr lang="en-US" altLang="zh-CN" dirty="0"/>
          </a:p>
          <a:p>
            <a:r>
              <a:rPr lang="en-US" altLang="zh-CN" dirty="0"/>
              <a:t>Normal Users can upload transaction data and review analysis results.</a:t>
            </a:r>
            <a:endParaRPr lang="en-US" altLang="zh-CN" dirty="0"/>
          </a:p>
          <a:p>
            <a:r>
              <a:rPr lang="en-US" altLang="zh-CN" dirty="0"/>
              <a:t>Admins oversee system operations, update fraud detection models, and ensure security.</a:t>
            </a:r>
            <a:endParaRPr lang="en-US" altLang="zh-CN" dirty="0"/>
          </a:p>
          <a:p>
            <a:r>
              <a:rPr lang="en-US" altLang="zh-CN" dirty="0"/>
              <a:t>The design ensures efficient, secure, and scalable fraud detection for financial workflows.</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diagram:</a:t>
            </a:r>
            <a:endParaRPr lang="en-US" altLang="zh-CN" dirty="0"/>
          </a:p>
          <a:p>
            <a:r>
              <a:rPr lang="en-US" altLang="zh-CN" dirty="0"/>
              <a:t>Customer submits a transaction, which includes mandatory fraud detection.</a:t>
            </a:r>
            <a:endParaRPr lang="en-US" altLang="zh-CN" dirty="0"/>
          </a:p>
          <a:p>
            <a:r>
              <a:rPr lang="en-US" altLang="zh-CN" dirty="0"/>
              <a:t>Detect Fraud may extend to trigger an alert if suspicious activity is found.</a:t>
            </a:r>
            <a:endParaRPr lang="en-US" altLang="zh-CN" dirty="0"/>
          </a:p>
          <a:p>
            <a:r>
              <a:rPr lang="en-US" altLang="zh-CN" dirty="0"/>
              <a:t>Post-detection, the system extends to store the transaction and generate reports for analysis.</a:t>
            </a:r>
            <a:endParaRPr lang="en-US" altLang="zh-CN" dirty="0"/>
          </a:p>
          <a:p>
            <a:r>
              <a:rPr lang="en-US" altLang="zh-CN" dirty="0"/>
              <a:t>Customers can view transaction status, while admins review alerts to resolve risks.</a:t>
            </a:r>
            <a:endParaRPr lang="en-US" altLang="zh-CN" dirty="0"/>
          </a:p>
          <a:p>
            <a:r>
              <a:rPr lang="en-US" altLang="zh-CN" dirty="0"/>
              <a:t>Key Logic: Combines automated checks (fraud detection) with optional steps (alerts, reporting) based on results, ensuring security and transparency.</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schemeClr val="bg1"/>
                </a:solidFill>
                <a:latin typeface="Comic Sans MS" panose="030F0702030302020204" charset="0"/>
                <a:cs typeface="Comic Sans MS" panose="030F0702030302020204" charset="0"/>
                <a:sym typeface="+mn-ea"/>
              </a:rPr>
              <a:t>The Transaction class stores transaction details (e.g., amount, time) and includes a method to analyze fraud risk. The FraudDetector class uses a model to detect fraud in transactions (detect()). If fraud is suspected, an Alert is created, which administrators (Admin) review and resolve. The Customer class holds user data linked to transactions. Admins also generate reports (generate_report()). The design emphasizes modularity, separating fraud detection logic, transaction handling, and administrative actions for scalability and clarity.</a:t>
            </a:r>
            <a:endParaRPr lang="en-US" altLang="zh-CN" dirty="0">
              <a:solidFill>
                <a:schemeClr val="bg1"/>
              </a:solidFill>
              <a:latin typeface="Comic Sans MS" panose="030F0702030302020204" charset="0"/>
              <a:cs typeface="Comic Sans MS" panose="030F070203030202020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diagram shows the workflow of a fraud detection system:</a:t>
            </a:r>
            <a:endParaRPr lang="en-US" altLang="zh-CN" dirty="0"/>
          </a:p>
          <a:p>
            <a:r>
              <a:rPr lang="en-US" altLang="zh-CN" dirty="0"/>
              <a:t>A customer submits a transaction, prompting the system to create a sales deal and activate the fraud detector for risk analysis.</a:t>
            </a:r>
            <a:endParaRPr lang="en-US" altLang="zh-CN" dirty="0"/>
          </a:p>
          <a:p>
            <a:endParaRPr lang="en-US" altLang="zh-CN" dirty="0"/>
          </a:p>
          <a:p>
            <a:r>
              <a:rPr lang="en-US" altLang="zh-CN" dirty="0"/>
              <a:t>The fraud detector checks for fraud:</a:t>
            </a:r>
            <a:endParaRPr lang="en-US" altLang="zh-CN" dirty="0"/>
          </a:p>
          <a:p>
            <a:r>
              <a:rPr lang="en-US" altLang="zh-CN" dirty="0"/>
              <a:t>If fraud is detected (Yes): The system triggers an alert, notifies the admin to review it, and updates the status (e.g., block the transaction).</a:t>
            </a:r>
            <a:endParaRPr lang="en-US" altLang="zh-CN" dirty="0"/>
          </a:p>
          <a:p>
            <a:r>
              <a:rPr lang="en-US" altLang="zh-CN" dirty="0"/>
              <a:t>If no fraud (No): The transaction is stored, and a report is generated (e.g., sales summaries).</a:t>
            </a:r>
            <a:endParaRPr lang="en-US" altLang="zh-CN" dirty="0"/>
          </a:p>
          <a:p>
            <a:endParaRPr lang="en-US" altLang="zh-CN" dirty="0"/>
          </a:p>
          <a:p>
            <a:r>
              <a:rPr lang="en-US" altLang="zh-CN" dirty="0"/>
              <a:t>Feedback loop: Alert resolutions are sent back to the system.</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 project uses a relational database to manage transaction data and fraud alerts.</a:t>
            </a:r>
            <a:endParaRPr lang="en-US" altLang="zh-CN" dirty="0"/>
          </a:p>
          <a:p>
            <a:r>
              <a:rPr lang="en-US" altLang="zh-CN" dirty="0"/>
              <a:t>The main table, CreditCardTransactions1, stores each transaction’s time, amount, and 10 anonymized features (v1 to v10), along with a class label that shows if it’s normal or fraudulent. This structure supports machine learning analysis and model prediction.</a:t>
            </a:r>
            <a:endParaRPr lang="en-US" altLang="zh-CN" dirty="0"/>
          </a:p>
          <a:p>
            <a:r>
              <a:rPr lang="en-US" altLang="zh-CN" dirty="0"/>
              <a:t>To handle suspicious activity, we created an Alerts table. When the system detects fraud, it adds a new alert with the transaction ID, message, timestamp, and status. Each alert is linked to a transaction using a foreign key.</a:t>
            </a:r>
            <a:endParaRPr lang="en-US" altLang="zh-CN" dirty="0"/>
          </a:p>
          <a:p>
            <a:pPr indent="0" algn="l">
              <a:lnSpc>
                <a:spcPts val="2850"/>
              </a:lnSpc>
              <a:buSzPct val="100000"/>
              <a:buNone/>
            </a:pPr>
            <a:r>
              <a:rPr lang="en-US" altLang="zh-CN" dirty="0"/>
              <a:t>This design follows object-oriented analysis principles. It clearly separates entities—transactions and alerts—and defines their relationships.</a:t>
            </a:r>
            <a:br>
              <a:rPr lang="en-US" altLang="zh-CN" dirty="0"/>
            </a:br>
            <a:r>
              <a:rPr lang="en-US" altLang="zh-CN" dirty="0">
                <a:solidFill>
                  <a:srgbClr val="C9C2C0"/>
                </a:solidFill>
                <a:latin typeface="Gelasio" pitchFamily="34" charset="0"/>
                <a:ea typeface="Gelasio" pitchFamily="34" charset="-122"/>
                <a:cs typeface="Gelasio" pitchFamily="34" charset="-120"/>
                <a:sym typeface="+mn-ea"/>
              </a:rPr>
              <a:t>The data from the Kaggle credit card dataset. After random sampling and label balancing, </a:t>
            </a:r>
            <a:endParaRPr lang="en-US" altLang="zh-CN" dirty="0">
              <a:solidFill>
                <a:srgbClr val="C9C2C0"/>
              </a:solidFill>
              <a:latin typeface="Gelasio" pitchFamily="34" charset="0"/>
              <a:ea typeface="Gelasio" pitchFamily="34" charset="-122"/>
              <a:cs typeface="Gelasio" pitchFamily="34" charset="-120"/>
            </a:endParaRPr>
          </a:p>
          <a:p>
            <a:pPr indent="0" algn="l">
              <a:lnSpc>
                <a:spcPts val="2850"/>
              </a:lnSpc>
              <a:buSzPct val="100000"/>
              <a:buNone/>
            </a:pPr>
            <a:r>
              <a:rPr lang="en-US" altLang="zh-CN" dirty="0">
                <a:solidFill>
                  <a:srgbClr val="C9C2C0"/>
                </a:solidFill>
                <a:latin typeface="Gelasio" pitchFamily="34" charset="0"/>
                <a:ea typeface="Gelasio" pitchFamily="34" charset="-122"/>
                <a:cs typeface="Gelasio" pitchFamily="34" charset="-120"/>
                <a:sym typeface="+mn-ea"/>
              </a:rPr>
              <a:t>it is automatically imported through Python scripts, supporting the training of fraud detection models and </a:t>
            </a:r>
            <a:endParaRPr lang="en-US" altLang="zh-CN" dirty="0">
              <a:solidFill>
                <a:srgbClr val="C9C2C0"/>
              </a:solidFill>
              <a:latin typeface="Gelasio" pitchFamily="34" charset="0"/>
              <a:ea typeface="Gelasio" pitchFamily="34" charset="-122"/>
              <a:cs typeface="Gelasio" pitchFamily="34" charset="-120"/>
            </a:endParaRPr>
          </a:p>
          <a:p>
            <a:pPr indent="0" algn="l">
              <a:lnSpc>
                <a:spcPts val="2850"/>
              </a:lnSpc>
              <a:buSzPct val="100000"/>
              <a:buNone/>
            </a:pPr>
            <a:r>
              <a:rPr lang="en-US" altLang="zh-CN" dirty="0">
                <a:solidFill>
                  <a:srgbClr val="C9C2C0"/>
                </a:solidFill>
                <a:latin typeface="Gelasio" pitchFamily="34" charset="0"/>
                <a:ea typeface="Gelasio" pitchFamily="34" charset="-122"/>
                <a:cs typeface="Gelasio" pitchFamily="34" charset="-120"/>
                <a:sym typeface="+mn-ea"/>
              </a:rPr>
              <a:t>real-time analysis.</a:t>
            </a:r>
            <a:endParaRPr lang="en-US" dirty="0"/>
          </a:p>
          <a:p>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Model Explanation</a:t>
            </a:r>
            <a:endParaRPr lang="en-US" altLang="zh-CN" dirty="0"/>
          </a:p>
          <a:p>
            <a:r>
              <a:rPr lang="en-US" altLang="zh-CN" dirty="0"/>
              <a:t>We used a Random Forest model to detect fraud. This model works like a team of experts voting on whether a transaction is suspicious. To handle the rare fraud cases (only 5% of data!), we balanced the dataset using SMOTE, which creates synthetic fraud samples. We also scaled transaction amounts and other features to ensure fairness in the AI’s decisions.</a:t>
            </a:r>
            <a:endParaRPr lang="en-US" altLang="zh-CN" dirty="0"/>
          </a:p>
          <a:p>
            <a:endParaRPr lang="en-US" altLang="zh-CN" dirty="0"/>
          </a:p>
          <a:p>
            <a:r>
              <a:rPr lang="en-US" altLang="zh-CN" dirty="0"/>
              <a:t>Results &amp; Next Steps</a:t>
            </a:r>
            <a:endParaRPr lang="en-US" altLang="zh-CN" dirty="0"/>
          </a:p>
          <a:p>
            <a:r>
              <a:rPr lang="en-US" altLang="zh-CN" dirty="0"/>
              <a:t>The model achieved 88.8% accuracy, showing strong performance in identifying normal transactions. However, detecting fraud remains challenging (F1-score: 0.49), meaning some fraud cases are missed. To improve, we plan to enhance the AI’s fraud detection skills and add real-time alerts for faster responses. This system is a solid foundation for safer financial transactions.</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conclude, this project successfully built a fraud detection system that combines machine learning with real transaction data. We used Python for modeling, MySQL for data management, and applied object-oriented analysis to structure the system. The model achieved high accuracy in detecting normal transactions, and the database was designed to support alerts and future extensions.</a:t>
            </a:r>
            <a:endParaRPr lang="en-US" altLang="zh-CN" dirty="0"/>
          </a:p>
          <a:p>
            <a:r>
              <a:rPr lang="en-US" altLang="zh-CN" dirty="0"/>
              <a:t>In the future, we plan to enhance the system with real-time fraud detection using streaming data, and provide an interactive dashboard for administrators to review and manage alerts. We also aim to refactor the code into a fully object-oriented structure, with clear classes for transactions, alerts, and users.</a:t>
            </a:r>
            <a:br>
              <a:rPr lang="en-US" altLang="zh-CN" dirty="0"/>
            </a:b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p:spPr>
      </p:sp>
      <p:sp>
        <p:nvSpPr>
          <p:cNvPr id="3" name="Shape 1"/>
          <p:cNvSpPr/>
          <p:nvPr/>
        </p:nvSpPr>
        <p:spPr>
          <a:xfrm>
            <a:off x="0" y="0"/>
            <a:ext cx="14630400" cy="8229600"/>
          </a:xfrm>
          <a:prstGeom prst="rect">
            <a:avLst/>
          </a:prstGeom>
          <a:solidFill>
            <a:srgbClr val="46434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0"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3.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09562"/>
            <a:ext cx="7556421" cy="2126337"/>
          </a:xfrm>
          <a:prstGeom prst="rect">
            <a:avLst/>
          </a:prstGeom>
          <a:noFill/>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AI and Big Data for Fraud Detection in Financial Systems</a:t>
            </a:r>
            <a:endParaRPr lang="en-US" sz="4450" dirty="0"/>
          </a:p>
        </p:txBody>
      </p:sp>
      <p:sp>
        <p:nvSpPr>
          <p:cNvPr id="4" name="Text 1"/>
          <p:cNvSpPr/>
          <p:nvPr/>
        </p:nvSpPr>
        <p:spPr>
          <a:xfrm>
            <a:off x="6325275" y="4676061"/>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This presentation outlines our project using AI and big data techniques to detect financial fraud efficiently and accurately.</a:t>
            </a:r>
            <a:endParaRPr lang="en-US" sz="1750" dirty="0"/>
          </a:p>
        </p:txBody>
      </p:sp>
      <p:sp>
        <p:nvSpPr>
          <p:cNvPr id="5" name="Text 2"/>
          <p:cNvSpPr/>
          <p:nvPr/>
        </p:nvSpPr>
        <p:spPr>
          <a:xfrm>
            <a:off x="6280190" y="5657017"/>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Bo Yu  1194159</a:t>
            </a:r>
            <a:endParaRPr lang="en-US" sz="1750" dirty="0"/>
          </a:p>
        </p:txBody>
      </p:sp>
      <p:sp>
        <p:nvSpPr>
          <p:cNvPr id="6" name="矩形 5"/>
          <p:cNvSpPr/>
          <p:nvPr/>
        </p:nvSpPr>
        <p:spPr>
          <a:xfrm>
            <a:off x="12846685" y="7717155"/>
            <a:ext cx="1783080" cy="512445"/>
          </a:xfrm>
          <a:prstGeom prst="rect">
            <a:avLst/>
          </a:prstGeom>
          <a:solidFill>
            <a:schemeClr val="bg2">
              <a:lumMod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6942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Project Introduction</a:t>
            </a:r>
            <a:endParaRPr lang="en-US" sz="4450" dirty="0"/>
          </a:p>
        </p:txBody>
      </p:sp>
      <p:sp>
        <p:nvSpPr>
          <p:cNvPr id="4" name="Shape 1"/>
          <p:cNvSpPr/>
          <p:nvPr>
            <p:custDataLst>
              <p:tags r:id="rId2"/>
            </p:custDataLst>
          </p:nvPr>
        </p:nvSpPr>
        <p:spPr>
          <a:xfrm>
            <a:off x="793790" y="3118366"/>
            <a:ext cx="510302" cy="510302"/>
          </a:xfrm>
          <a:prstGeom prst="roundRect">
            <a:avLst>
              <a:gd name="adj" fmla="val 6667"/>
            </a:avLst>
          </a:prstGeom>
          <a:solidFill>
            <a:srgbClr val="373433"/>
          </a:solidFill>
        </p:spPr>
      </p:sp>
      <p:sp>
        <p:nvSpPr>
          <p:cNvPr id="5" name="Text 2"/>
          <p:cNvSpPr/>
          <p:nvPr>
            <p:custDataLst>
              <p:tags r:id="rId3"/>
            </p:custDataLst>
          </p:nvPr>
        </p:nvSpPr>
        <p:spPr>
          <a:xfrm>
            <a:off x="1530906" y="319623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Challenge</a:t>
            </a:r>
            <a:endParaRPr lang="en-US" sz="2200" dirty="0"/>
          </a:p>
        </p:txBody>
      </p:sp>
      <p:sp>
        <p:nvSpPr>
          <p:cNvPr id="6" name="Text 3"/>
          <p:cNvSpPr/>
          <p:nvPr>
            <p:custDataLst>
              <p:tags r:id="rId4"/>
            </p:custDataLst>
          </p:nvPr>
        </p:nvSpPr>
        <p:spPr>
          <a:xfrm>
            <a:off x="1530906" y="3686651"/>
            <a:ext cx="2899410" cy="725805"/>
          </a:xfrm>
          <a:prstGeom prst="rect">
            <a:avLst/>
          </a:prstGeom>
          <a:noFill/>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Online fraud is increasing rapidly in financial sectors.</a:t>
            </a:r>
            <a:endParaRPr lang="en-US" sz="1750" dirty="0"/>
          </a:p>
        </p:txBody>
      </p:sp>
      <p:sp>
        <p:nvSpPr>
          <p:cNvPr id="7" name="Shape 4"/>
          <p:cNvSpPr/>
          <p:nvPr>
            <p:custDataLst>
              <p:tags r:id="rId5"/>
            </p:custDataLst>
          </p:nvPr>
        </p:nvSpPr>
        <p:spPr>
          <a:xfrm>
            <a:off x="4713803" y="3118366"/>
            <a:ext cx="510302" cy="510302"/>
          </a:xfrm>
          <a:prstGeom prst="roundRect">
            <a:avLst>
              <a:gd name="adj" fmla="val 6667"/>
            </a:avLst>
          </a:prstGeom>
          <a:solidFill>
            <a:srgbClr val="373433"/>
          </a:solidFill>
        </p:spPr>
      </p:sp>
      <p:sp>
        <p:nvSpPr>
          <p:cNvPr id="8" name="Text 5"/>
          <p:cNvSpPr/>
          <p:nvPr>
            <p:custDataLst>
              <p:tags r:id="rId6"/>
            </p:custDataLst>
          </p:nvPr>
        </p:nvSpPr>
        <p:spPr>
          <a:xfrm>
            <a:off x="5450919" y="319623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Objective</a:t>
            </a:r>
            <a:endParaRPr lang="en-US" sz="2200" dirty="0"/>
          </a:p>
        </p:txBody>
      </p:sp>
      <p:sp>
        <p:nvSpPr>
          <p:cNvPr id="9" name="Text 6"/>
          <p:cNvSpPr/>
          <p:nvPr>
            <p:custDataLst>
              <p:tags r:id="rId7"/>
            </p:custDataLst>
          </p:nvPr>
        </p:nvSpPr>
        <p:spPr>
          <a:xfrm>
            <a:off x="5450919" y="3686651"/>
            <a:ext cx="2899410" cy="1088708"/>
          </a:xfrm>
          <a:prstGeom prst="rect">
            <a:avLst/>
          </a:prstGeom>
          <a:noFill/>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Develop an AI-based system to detect fraud within large datasets.</a:t>
            </a:r>
            <a:endParaRPr lang="en-US" sz="1750" dirty="0"/>
          </a:p>
        </p:txBody>
      </p:sp>
      <p:sp>
        <p:nvSpPr>
          <p:cNvPr id="10" name="Shape 7"/>
          <p:cNvSpPr/>
          <p:nvPr/>
        </p:nvSpPr>
        <p:spPr>
          <a:xfrm>
            <a:off x="793790" y="5228987"/>
            <a:ext cx="510302" cy="510302"/>
          </a:xfrm>
          <a:prstGeom prst="roundRect">
            <a:avLst>
              <a:gd name="adj" fmla="val 6667"/>
            </a:avLst>
          </a:prstGeom>
          <a:solidFill>
            <a:srgbClr val="373433"/>
          </a:solidFill>
        </p:spPr>
      </p:sp>
      <p:sp>
        <p:nvSpPr>
          <p:cNvPr id="11" name="Text 8"/>
          <p:cNvSpPr/>
          <p:nvPr/>
        </p:nvSpPr>
        <p:spPr>
          <a:xfrm>
            <a:off x="1530906" y="530685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Technologies</a:t>
            </a:r>
            <a:endParaRPr lang="en-US" sz="2200" dirty="0"/>
          </a:p>
        </p:txBody>
      </p:sp>
      <p:sp>
        <p:nvSpPr>
          <p:cNvPr id="12" name="Text 9"/>
          <p:cNvSpPr/>
          <p:nvPr/>
        </p:nvSpPr>
        <p:spPr>
          <a:xfrm>
            <a:off x="1530906" y="5797272"/>
            <a:ext cx="6819305" cy="362903"/>
          </a:xfrm>
          <a:prstGeom prst="rect">
            <a:avLst/>
          </a:prstGeom>
          <a:noFill/>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Python, MySQL, UML, OO Design, Real Kaggle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98276"/>
            <a:ext cx="8259961"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System Requirements &amp; Analysis</a:t>
            </a:r>
            <a:endParaRPr lang="en-US" sz="4450" dirty="0"/>
          </a:p>
        </p:txBody>
      </p:sp>
      <p:sp>
        <p:nvSpPr>
          <p:cNvPr id="3" name="Text 1"/>
          <p:cNvSpPr/>
          <p:nvPr/>
        </p:nvSpPr>
        <p:spPr>
          <a:xfrm>
            <a:off x="793790" y="367403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Main Functions</a:t>
            </a:r>
            <a:endParaRPr lang="en-US" sz="2200" dirty="0"/>
          </a:p>
        </p:txBody>
      </p:sp>
      <p:sp>
        <p:nvSpPr>
          <p:cNvPr id="4" name="Text 2"/>
          <p:cNvSpPr/>
          <p:nvPr/>
        </p:nvSpPr>
        <p:spPr>
          <a:xfrm>
            <a:off x="793790" y="425517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Manage transaction data</a:t>
            </a:r>
            <a:endParaRPr lang="en-US" sz="1750" dirty="0"/>
          </a:p>
        </p:txBody>
      </p:sp>
      <p:sp>
        <p:nvSpPr>
          <p:cNvPr id="5" name="Text 3"/>
          <p:cNvSpPr/>
          <p:nvPr/>
        </p:nvSpPr>
        <p:spPr>
          <a:xfrm>
            <a:off x="793790" y="469737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Detect fraudulent activity</a:t>
            </a:r>
            <a:endParaRPr lang="en-US" sz="1750" dirty="0"/>
          </a:p>
        </p:txBody>
      </p:sp>
      <p:sp>
        <p:nvSpPr>
          <p:cNvPr id="6" name="Text 4"/>
          <p:cNvSpPr/>
          <p:nvPr/>
        </p:nvSpPr>
        <p:spPr>
          <a:xfrm>
            <a:off x="793790" y="513957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Display fraud reports to users</a:t>
            </a:r>
            <a:endParaRPr lang="en-US" sz="1750" dirty="0"/>
          </a:p>
        </p:txBody>
      </p:sp>
      <p:sp>
        <p:nvSpPr>
          <p:cNvPr id="7" name="Text 5"/>
          <p:cNvSpPr/>
          <p:nvPr/>
        </p:nvSpPr>
        <p:spPr>
          <a:xfrm>
            <a:off x="7599521" y="367403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User Roles</a:t>
            </a:r>
            <a:endParaRPr lang="en-US" sz="2200" dirty="0"/>
          </a:p>
        </p:txBody>
      </p:sp>
      <p:sp>
        <p:nvSpPr>
          <p:cNvPr id="8" name="Text 6"/>
          <p:cNvSpPr/>
          <p:nvPr/>
        </p:nvSpPr>
        <p:spPr>
          <a:xfrm>
            <a:off x="7599521" y="425517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Normal User: Upload and review data</a:t>
            </a:r>
            <a:endParaRPr lang="en-US" sz="1750" dirty="0"/>
          </a:p>
        </p:txBody>
      </p:sp>
      <p:sp>
        <p:nvSpPr>
          <p:cNvPr id="9" name="Text 7"/>
          <p:cNvSpPr/>
          <p:nvPr/>
        </p:nvSpPr>
        <p:spPr>
          <a:xfrm>
            <a:off x="7599521" y="469737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Admin: System management and model updates</a:t>
            </a:r>
            <a:endParaRPr lang="en-US" sz="1750" dirty="0"/>
          </a:p>
        </p:txBody>
      </p:sp>
      <p:sp>
        <p:nvSpPr>
          <p:cNvPr id="10" name="Text 8"/>
          <p:cNvSpPr/>
          <p:nvPr/>
        </p:nvSpPr>
        <p:spPr>
          <a:xfrm>
            <a:off x="7599521" y="5264348"/>
            <a:ext cx="6244709" cy="362903"/>
          </a:xfrm>
          <a:prstGeom prst="rect">
            <a:avLst/>
          </a:prstGeom>
          <a:noFill/>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Requirements focus on speed, security, and extensibility.</a:t>
            </a:r>
            <a:endParaRPr lang="en-US" sz="1750" dirty="0"/>
          </a:p>
        </p:txBody>
      </p:sp>
      <p:sp>
        <p:nvSpPr>
          <p:cNvPr id="11" name="矩形 10"/>
          <p:cNvSpPr/>
          <p:nvPr/>
        </p:nvSpPr>
        <p:spPr>
          <a:xfrm>
            <a:off x="12844145" y="7784465"/>
            <a:ext cx="1786255" cy="427355"/>
          </a:xfrm>
          <a:prstGeom prst="rect">
            <a:avLst/>
          </a:prstGeom>
          <a:solidFill>
            <a:schemeClr val="accent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2846685" y="7717155"/>
            <a:ext cx="1783080" cy="512445"/>
          </a:xfrm>
          <a:prstGeom prst="rect">
            <a:avLst/>
          </a:prstGeom>
          <a:solidFill>
            <a:schemeClr val="bg2">
              <a:lumMod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644775" y="954405"/>
            <a:ext cx="10318750" cy="1417320"/>
          </a:xfrm>
          <a:prstGeom prst="rect">
            <a:avLst/>
          </a:prstGeom>
          <a:noFill/>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System Design: Use Case Diagram</a:t>
            </a:r>
            <a:endParaRPr lang="en-US" sz="4450" dirty="0"/>
          </a:p>
        </p:txBody>
      </p:sp>
      <p:sp>
        <p:nvSpPr>
          <p:cNvPr id="4" name="Text 1"/>
          <p:cNvSpPr/>
          <p:nvPr/>
        </p:nvSpPr>
        <p:spPr>
          <a:xfrm>
            <a:off x="843280" y="3011805"/>
            <a:ext cx="5501640" cy="725805"/>
          </a:xfrm>
          <a:prstGeom prst="rect">
            <a:avLst/>
          </a:prstGeom>
          <a:noFill/>
        </p:spPr>
        <p:txBody>
          <a:bodyPr wrap="square" lIns="0" tIns="0" rIns="0" bIns="0" rtlCol="0" anchor="t"/>
          <a:lstStyle/>
          <a:p>
            <a:pPr marL="0" indent="0" algn="l">
              <a:lnSpc>
                <a:spcPts val="2850"/>
              </a:lnSpc>
              <a:buNone/>
            </a:pPr>
            <a:r>
              <a:rPr lang="en-US" altLang="zh-CN" sz="1750" b="1" dirty="0">
                <a:solidFill>
                  <a:schemeClr val="bg1"/>
                </a:solidFill>
                <a:latin typeface="Comic Sans MS" panose="030F0702030302020204" charset="0"/>
                <a:cs typeface="Comic Sans MS" panose="030F0702030302020204" charset="0"/>
              </a:rPr>
              <a:t>This diagram outlines a transaction processing system where a Customer submits a transaction, triggering automated fraud detection. If risks are identified, the system triggers alerts for manual review by administrators. Validated transactions are stored and used to generate reports, while customers can view real-time status. The workflow balances automation (fraud checks, storage) with human intervention (alert handling), ensuring security and data integrity.</a:t>
            </a:r>
            <a:endParaRPr lang="en-US" altLang="zh-CN" sz="1750" b="1" dirty="0">
              <a:solidFill>
                <a:schemeClr val="bg1"/>
              </a:solidFill>
              <a:latin typeface="Comic Sans MS" panose="030F0702030302020204" charset="0"/>
              <a:cs typeface="Comic Sans MS" panose="030F0702030302020204" charset="0"/>
            </a:endParaRPr>
          </a:p>
        </p:txBody>
      </p:sp>
      <p:pic>
        <p:nvPicPr>
          <p:cNvPr id="5" name="图片 4"/>
          <p:cNvPicPr>
            <a:picLocks noChangeAspect="1"/>
          </p:cNvPicPr>
          <p:nvPr/>
        </p:nvPicPr>
        <p:blipFill>
          <a:blip r:embed="rId1"/>
          <a:stretch>
            <a:fillRect/>
          </a:stretch>
        </p:blipFill>
        <p:spPr>
          <a:xfrm>
            <a:off x="6864985" y="2555240"/>
            <a:ext cx="7765415" cy="56743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2680" y="801172"/>
            <a:ext cx="10914578"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System Design: Class </a:t>
            </a:r>
            <a:endParaRPr lang="en-US" sz="4450" dirty="0"/>
          </a:p>
        </p:txBody>
      </p:sp>
      <p:sp>
        <p:nvSpPr>
          <p:cNvPr id="8" name="Text 6"/>
          <p:cNvSpPr/>
          <p:nvPr/>
        </p:nvSpPr>
        <p:spPr>
          <a:xfrm>
            <a:off x="633095" y="1401445"/>
            <a:ext cx="4453255" cy="725805"/>
          </a:xfrm>
          <a:prstGeom prst="rect">
            <a:avLst/>
          </a:prstGeom>
          <a:noFill/>
        </p:spPr>
        <p:txBody>
          <a:bodyPr wrap="square" lIns="0" tIns="0" rIns="0" bIns="0" rtlCol="0" anchor="t"/>
          <a:lstStyle/>
          <a:p>
            <a:pPr marL="0" indent="0" algn="l">
              <a:lnSpc>
                <a:spcPts val="2850"/>
              </a:lnSpc>
              <a:buNone/>
            </a:pPr>
            <a:r>
              <a:rPr lang="en-US" altLang="zh-CN" sz="1750" dirty="0">
                <a:solidFill>
                  <a:schemeClr val="bg1"/>
                </a:solidFill>
                <a:latin typeface="Comic Sans MS" panose="030F0702030302020204" charset="0"/>
                <a:cs typeface="Comic Sans MS" panose="030F0702030302020204" charset="0"/>
              </a:rPr>
              <a:t>This diagram models a transaction fraud detection system. The Transaction class stores transaction details (e.g., amount, time) and includes a method to analyze fraud risk. The FraudDetector class uses a model to detect fraud in transactions (detect()). If fraud is suspected, an Alert is created, which administrators (Admin) review and resolve. The Customer class holds user data linked to transactions. Admins also generate reports (generate_report()). The design emphasizes modularity, separating fraud detection logic, transaction handling, and administrative actions for scalability and clarity.</a:t>
            </a:r>
            <a:endParaRPr lang="en-US" altLang="zh-CN" sz="1750" dirty="0">
              <a:solidFill>
                <a:schemeClr val="bg1"/>
              </a:solidFill>
              <a:latin typeface="Comic Sans MS" panose="030F0702030302020204" charset="0"/>
              <a:cs typeface="Comic Sans MS" panose="030F0702030302020204" charset="0"/>
            </a:endParaRPr>
          </a:p>
        </p:txBody>
      </p:sp>
      <p:pic>
        <p:nvPicPr>
          <p:cNvPr id="11" name="图片 10"/>
          <p:cNvPicPr>
            <a:picLocks noChangeAspect="1"/>
          </p:cNvPicPr>
          <p:nvPr/>
        </p:nvPicPr>
        <p:blipFill>
          <a:blip r:embed="rId1"/>
          <a:stretch>
            <a:fillRect/>
          </a:stretch>
        </p:blipFill>
        <p:spPr>
          <a:xfrm>
            <a:off x="5683250" y="2434590"/>
            <a:ext cx="8947150" cy="57950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975650" y="809427"/>
            <a:ext cx="10914578"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System Design:  Sequence Diagrams</a:t>
            </a:r>
            <a:endParaRPr lang="en-US" sz="4450" dirty="0"/>
          </a:p>
        </p:txBody>
      </p:sp>
      <p:sp>
        <p:nvSpPr>
          <p:cNvPr id="10" name="Text 8"/>
          <p:cNvSpPr/>
          <p:nvPr/>
        </p:nvSpPr>
        <p:spPr>
          <a:xfrm>
            <a:off x="466725" y="1716405"/>
            <a:ext cx="4180205" cy="725805"/>
          </a:xfrm>
          <a:prstGeom prst="rect">
            <a:avLst/>
          </a:prstGeom>
          <a:noFill/>
        </p:spPr>
        <p:txBody>
          <a:bodyPr wrap="square" lIns="0" tIns="0" rIns="0" bIns="0" rtlCol="0" anchor="t"/>
          <a:lstStyle/>
          <a:p>
            <a:pPr marL="0" indent="0" algn="l">
              <a:lnSpc>
                <a:spcPts val="2850"/>
              </a:lnSpc>
              <a:buNone/>
            </a:pPr>
            <a:r>
              <a:rPr lang="en-US" altLang="zh-CN" sz="1600" dirty="0">
                <a:solidFill>
                  <a:schemeClr val="bg1"/>
                </a:solidFill>
                <a:latin typeface="Comic Sans MS" panose="030F0702030302020204" charset="0"/>
                <a:cs typeface="Comic Sans MS" panose="030F0702030302020204" charset="0"/>
              </a:rPr>
              <a:t>This flowchart outlines the transaction handling workflow:</a:t>
            </a:r>
            <a:endParaRPr lang="en-US" altLang="zh-CN" sz="1600" dirty="0">
              <a:solidFill>
                <a:schemeClr val="bg1"/>
              </a:solidFill>
              <a:latin typeface="Comic Sans MS" panose="030F0702030302020204" charset="0"/>
              <a:cs typeface="Comic Sans MS" panose="030F0702030302020204" charset="0"/>
            </a:endParaRPr>
          </a:p>
          <a:p>
            <a:pPr marL="0" indent="0" algn="l">
              <a:lnSpc>
                <a:spcPts val="2850"/>
              </a:lnSpc>
              <a:buNone/>
            </a:pPr>
            <a:r>
              <a:rPr lang="en-US" altLang="zh-CN" sz="1600" dirty="0">
                <a:solidFill>
                  <a:schemeClr val="bg1"/>
                </a:solidFill>
                <a:latin typeface="Comic Sans MS" panose="030F0702030302020204" charset="0"/>
                <a:cs typeface="Comic Sans MS" panose="030F0702030302020204" charset="0"/>
              </a:rPr>
              <a:t>A customer submits a transaction, triggering the system to create a sales deal and invoke the fraud detector for risk analysis.</a:t>
            </a:r>
            <a:endParaRPr lang="en-US" altLang="zh-CN" sz="1600" dirty="0">
              <a:solidFill>
                <a:schemeClr val="bg1"/>
              </a:solidFill>
              <a:latin typeface="Comic Sans MS" panose="030F0702030302020204" charset="0"/>
              <a:cs typeface="Comic Sans MS" panose="030F0702030302020204" charset="0"/>
            </a:endParaRPr>
          </a:p>
          <a:p>
            <a:pPr marL="0" indent="0" algn="l">
              <a:lnSpc>
                <a:spcPts val="2850"/>
              </a:lnSpc>
              <a:buNone/>
            </a:pPr>
            <a:r>
              <a:rPr lang="en-US" altLang="zh-CN" sz="1600" dirty="0">
                <a:solidFill>
                  <a:schemeClr val="bg1"/>
                </a:solidFill>
                <a:latin typeface="Comic Sans MS" panose="030F0702030302020204" charset="0"/>
                <a:cs typeface="Comic Sans MS" panose="030F0702030302020204" charset="0"/>
              </a:rPr>
              <a:t>The fraud detector evaluates the transaction:</a:t>
            </a:r>
            <a:endParaRPr lang="en-US" altLang="zh-CN" sz="1600" dirty="0">
              <a:solidFill>
                <a:schemeClr val="bg1"/>
              </a:solidFill>
              <a:latin typeface="Comic Sans MS" panose="030F0702030302020204" charset="0"/>
              <a:cs typeface="Comic Sans MS" panose="030F0702030302020204" charset="0"/>
            </a:endParaRPr>
          </a:p>
          <a:p>
            <a:pPr marL="0" indent="0" algn="l">
              <a:lnSpc>
                <a:spcPts val="2850"/>
              </a:lnSpc>
              <a:buNone/>
            </a:pPr>
            <a:r>
              <a:rPr lang="en-US" altLang="zh-CN" sz="1600" dirty="0">
                <a:solidFill>
                  <a:schemeClr val="bg1"/>
                </a:solidFill>
                <a:latin typeface="Comic Sans MS" panose="030F0702030302020204" charset="0"/>
                <a:cs typeface="Comic Sans MS" panose="030F0702030302020204" charset="0"/>
              </a:rPr>
              <a:t>Fraud detected (Yes): The system generates an alert, notifies the admin to review and update its status (e.g., block the transaction).</a:t>
            </a:r>
            <a:endParaRPr lang="en-US" altLang="zh-CN" sz="1600" dirty="0">
              <a:solidFill>
                <a:schemeClr val="bg1"/>
              </a:solidFill>
              <a:latin typeface="Comic Sans MS" panose="030F0702030302020204" charset="0"/>
              <a:cs typeface="Comic Sans MS" panose="030F0702030302020204" charset="0"/>
            </a:endParaRPr>
          </a:p>
          <a:p>
            <a:pPr marL="0" indent="0" algn="l">
              <a:lnSpc>
                <a:spcPts val="2850"/>
              </a:lnSpc>
              <a:buNone/>
            </a:pPr>
            <a:r>
              <a:rPr lang="en-US" altLang="zh-CN" sz="1600" dirty="0">
                <a:solidFill>
                  <a:schemeClr val="bg1"/>
                </a:solidFill>
                <a:latin typeface="Comic Sans MS" panose="030F0702030302020204" charset="0"/>
                <a:cs typeface="Comic Sans MS" panose="030F0702030302020204" charset="0"/>
              </a:rPr>
              <a:t>No fraud (No): The transaction is stored and a report is generated for analytics.</a:t>
            </a:r>
            <a:endParaRPr lang="en-US" altLang="zh-CN" sz="1600" dirty="0">
              <a:solidFill>
                <a:schemeClr val="bg1"/>
              </a:solidFill>
              <a:latin typeface="Comic Sans MS" panose="030F0702030302020204" charset="0"/>
              <a:cs typeface="Comic Sans MS" panose="030F0702030302020204" charset="0"/>
            </a:endParaRPr>
          </a:p>
          <a:p>
            <a:pPr marL="0" indent="0" algn="l">
              <a:lnSpc>
                <a:spcPts val="2850"/>
              </a:lnSpc>
              <a:buNone/>
            </a:pPr>
            <a:r>
              <a:rPr lang="en-US" altLang="zh-CN" sz="1600" dirty="0">
                <a:solidFill>
                  <a:schemeClr val="bg1"/>
                </a:solidFill>
                <a:latin typeface="Comic Sans MS" panose="030F0702030302020204" charset="0"/>
                <a:cs typeface="Comic Sans MS" panose="030F0702030302020204" charset="0"/>
              </a:rPr>
              <a:t>Closed-loop control: Alert resolutions feed back into the system, ensuring traceability and data consistency.</a:t>
            </a:r>
            <a:endParaRPr lang="en-US" altLang="zh-CN" sz="1600" dirty="0">
              <a:solidFill>
                <a:schemeClr val="bg1"/>
              </a:solidFill>
              <a:latin typeface="Comic Sans MS" panose="030F0702030302020204" charset="0"/>
              <a:cs typeface="Comic Sans MS" panose="030F0702030302020204" charset="0"/>
            </a:endParaRPr>
          </a:p>
        </p:txBody>
      </p:sp>
      <p:sp>
        <p:nvSpPr>
          <p:cNvPr id="12" name="矩形 11"/>
          <p:cNvSpPr/>
          <p:nvPr/>
        </p:nvSpPr>
        <p:spPr>
          <a:xfrm>
            <a:off x="12846685" y="7717155"/>
            <a:ext cx="1783080" cy="512445"/>
          </a:xfrm>
          <a:prstGeom prst="rect">
            <a:avLst/>
          </a:prstGeom>
          <a:solidFill>
            <a:schemeClr val="bg2">
              <a:lumMod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
          <a:stretch>
            <a:fillRect/>
          </a:stretch>
        </p:blipFill>
        <p:spPr>
          <a:xfrm>
            <a:off x="5133340" y="2216150"/>
            <a:ext cx="9496425" cy="6013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861735" y="353754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Database Design</a:t>
            </a:r>
            <a:endParaRPr lang="en-US" sz="4450" dirty="0"/>
          </a:p>
        </p:txBody>
      </p:sp>
      <p:sp>
        <p:nvSpPr>
          <p:cNvPr id="4" name="Text 1"/>
          <p:cNvSpPr/>
          <p:nvPr/>
        </p:nvSpPr>
        <p:spPr>
          <a:xfrm>
            <a:off x="793790" y="4414401"/>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Designed using MySQL Workbench with a table supporting detailed transaction attributes.</a:t>
            </a:r>
            <a:endParaRPr lang="en-US" sz="1750" dirty="0"/>
          </a:p>
        </p:txBody>
      </p:sp>
      <p:sp>
        <p:nvSpPr>
          <p:cNvPr id="5" name="Text 2"/>
          <p:cNvSpPr/>
          <p:nvPr/>
        </p:nvSpPr>
        <p:spPr>
          <a:xfrm>
            <a:off x="793750" y="5257800"/>
            <a:ext cx="13836650" cy="442595"/>
          </a:xfrm>
          <a:prstGeom prst="rect">
            <a:avLst/>
          </a:prstGeom>
          <a:noFill/>
        </p:spPr>
        <p:txBody>
          <a:bodyPr wrap="none" lIns="0" tIns="0" rIns="0" bIns="0" rtlCol="0" anchor="t"/>
          <a:lstStyle/>
          <a:p>
            <a:pPr marL="342900" indent="-342900" algn="l">
              <a:lnSpc>
                <a:spcPts val="2850"/>
              </a:lnSpc>
              <a:buSzPct val="100000"/>
              <a:buChar char="•"/>
            </a:pPr>
            <a:r>
              <a:rPr lang="en-US" altLang="zh-CN" sz="1750" dirty="0">
                <a:solidFill>
                  <a:schemeClr val="bg1"/>
                </a:solidFill>
                <a:latin typeface="Comic Sans MS" panose="030F0702030302020204" charset="0"/>
                <a:cs typeface="Comic Sans MS" panose="030F0702030302020204" charset="0"/>
              </a:rPr>
              <a:t>The core table of the database FraudDetectionDB, CreditCardTransactions, stores transaction time (time_sec), </a:t>
            </a:r>
            <a:endParaRPr lang="en-US" altLang="zh-CN" sz="1750" dirty="0">
              <a:solidFill>
                <a:schemeClr val="bg1"/>
              </a:solidFill>
              <a:latin typeface="Comic Sans MS" panose="030F0702030302020204" charset="0"/>
              <a:cs typeface="Comic Sans MS" panose="030F0702030302020204" charset="0"/>
            </a:endParaRPr>
          </a:p>
          <a:p>
            <a:pPr indent="0" algn="l">
              <a:lnSpc>
                <a:spcPts val="2850"/>
              </a:lnSpc>
              <a:buSzPct val="100000"/>
              <a:buNone/>
            </a:pPr>
            <a:r>
              <a:rPr lang="en-US" altLang="zh-CN" sz="1750" dirty="0">
                <a:solidFill>
                  <a:schemeClr val="bg1"/>
                </a:solidFill>
                <a:latin typeface="Comic Sans MS" panose="030F0702030302020204" charset="0"/>
                <a:cs typeface="Comic Sans MS" panose="030F0702030302020204" charset="0"/>
              </a:rPr>
              <a:t>amount (amount), anonymous characteristics (v1-v10), and fraud labels (class). Primary key auto-increment (id) optimizes </a:t>
            </a:r>
            <a:endParaRPr lang="en-US" altLang="zh-CN" sz="1750" dirty="0">
              <a:solidFill>
                <a:schemeClr val="bg1"/>
              </a:solidFill>
              <a:latin typeface="Comic Sans MS" panose="030F0702030302020204" charset="0"/>
              <a:cs typeface="Comic Sans MS" panose="030F0702030302020204" charset="0"/>
            </a:endParaRPr>
          </a:p>
          <a:p>
            <a:pPr indent="0" algn="l">
              <a:lnSpc>
                <a:spcPts val="2850"/>
              </a:lnSpc>
              <a:buSzPct val="100000"/>
              <a:buNone/>
            </a:pPr>
            <a:r>
              <a:rPr lang="en-US" altLang="zh-CN" sz="1750" dirty="0">
                <a:solidFill>
                  <a:schemeClr val="bg1"/>
                </a:solidFill>
                <a:latin typeface="Comic Sans MS" panose="030F0702030302020204" charset="0"/>
                <a:cs typeface="Comic Sans MS" panose="030F0702030302020204" charset="0"/>
              </a:rPr>
              <a:t>query efficiency. </a:t>
            </a:r>
            <a:endParaRPr lang="en-US" altLang="zh-CN" sz="1750" dirty="0">
              <a:solidFill>
                <a:schemeClr val="bg1"/>
              </a:solidFill>
              <a:latin typeface="Comic Sans MS" panose="030F0702030302020204" charset="0"/>
              <a:cs typeface="Comic Sans MS" panose="030F0702030302020204" charset="0"/>
            </a:endParaRPr>
          </a:p>
        </p:txBody>
      </p:sp>
      <p:sp>
        <p:nvSpPr>
          <p:cNvPr id="6" name="Text 3"/>
          <p:cNvSpPr/>
          <p:nvPr/>
        </p:nvSpPr>
        <p:spPr>
          <a:xfrm>
            <a:off x="793790" y="6660833"/>
            <a:ext cx="13042821" cy="362903"/>
          </a:xfrm>
          <a:prstGeom prst="rect">
            <a:avLst/>
          </a:prstGeom>
          <a:noFill/>
        </p:spPr>
        <p:txBody>
          <a:bodyPr wrap="none" lIns="0" tIns="0" rIns="0" bIns="0" rtlCol="0" anchor="t"/>
          <a:lstStyle/>
          <a:p>
            <a:pPr marL="342900" indent="-342900" algn="l">
              <a:lnSpc>
                <a:spcPts val="2850"/>
              </a:lnSpc>
              <a:buSzPct val="100000"/>
              <a:buChar char="•"/>
            </a:pPr>
            <a:r>
              <a:rPr lang="en-US" altLang="zh-CN" sz="1750" dirty="0">
                <a:solidFill>
                  <a:srgbClr val="C9C2C0"/>
                </a:solidFill>
                <a:latin typeface="Gelasio" pitchFamily="34" charset="0"/>
                <a:ea typeface="Gelasio" pitchFamily="34" charset="-122"/>
                <a:cs typeface="Gelasio" pitchFamily="34" charset="-120"/>
              </a:rPr>
              <a:t>The data is derived from the Kaggle credit card dataset. After random sampling and label balancing, </a:t>
            </a:r>
            <a:endParaRPr lang="en-US" altLang="zh-CN" sz="1750" dirty="0">
              <a:solidFill>
                <a:srgbClr val="C9C2C0"/>
              </a:solidFill>
              <a:latin typeface="Gelasio" pitchFamily="34" charset="0"/>
              <a:ea typeface="Gelasio" pitchFamily="34" charset="-122"/>
              <a:cs typeface="Gelasio" pitchFamily="34" charset="-120"/>
            </a:endParaRPr>
          </a:p>
          <a:p>
            <a:pPr indent="0" algn="l">
              <a:lnSpc>
                <a:spcPts val="2850"/>
              </a:lnSpc>
              <a:buSzPct val="100000"/>
              <a:buNone/>
            </a:pPr>
            <a:r>
              <a:rPr lang="en-US" altLang="zh-CN" sz="1750" dirty="0">
                <a:solidFill>
                  <a:srgbClr val="C9C2C0"/>
                </a:solidFill>
                <a:latin typeface="Gelasio" pitchFamily="34" charset="0"/>
                <a:ea typeface="Gelasio" pitchFamily="34" charset="-122"/>
                <a:cs typeface="Gelasio" pitchFamily="34" charset="-120"/>
              </a:rPr>
              <a:t>it is automatically imported through Python scripts, supporting the training of fraud detection models and </a:t>
            </a:r>
            <a:endParaRPr lang="en-US" altLang="zh-CN" sz="1750" dirty="0">
              <a:solidFill>
                <a:srgbClr val="C9C2C0"/>
              </a:solidFill>
              <a:latin typeface="Gelasio" pitchFamily="34" charset="0"/>
              <a:ea typeface="Gelasio" pitchFamily="34" charset="-122"/>
              <a:cs typeface="Gelasio" pitchFamily="34" charset="-120"/>
            </a:endParaRPr>
          </a:p>
          <a:p>
            <a:pPr indent="0" algn="l">
              <a:lnSpc>
                <a:spcPts val="2850"/>
              </a:lnSpc>
              <a:buSzPct val="100000"/>
              <a:buNone/>
            </a:pPr>
            <a:r>
              <a:rPr lang="en-US" altLang="zh-CN" sz="1750" dirty="0">
                <a:solidFill>
                  <a:srgbClr val="C9C2C0"/>
                </a:solidFill>
                <a:latin typeface="Gelasio" pitchFamily="34" charset="0"/>
                <a:ea typeface="Gelasio" pitchFamily="34" charset="-122"/>
                <a:cs typeface="Gelasio" pitchFamily="34" charset="-120"/>
              </a:rPr>
              <a:t>real-time analysis. The design takes into account both privacy compliance and scalability</a:t>
            </a:r>
            <a:r>
              <a:rPr lang="en-US" sz="1750" dirty="0">
                <a:solidFill>
                  <a:srgbClr val="C9C2C0"/>
                </a:solidFill>
                <a:latin typeface="Gelasio" pitchFamily="34" charset="0"/>
                <a:ea typeface="Gelasio" pitchFamily="34" charset="-122"/>
                <a:cs typeface="Gelasio" pitchFamily="34" charset="-120"/>
              </a:rPr>
              <a:t>.</a:t>
            </a:r>
            <a:endParaRPr lang="en-US" sz="1750" dirty="0"/>
          </a:p>
        </p:txBody>
      </p:sp>
      <p:sp>
        <p:nvSpPr>
          <p:cNvPr id="7" name="矩形 6"/>
          <p:cNvSpPr/>
          <p:nvPr/>
        </p:nvSpPr>
        <p:spPr>
          <a:xfrm>
            <a:off x="12846685" y="7717155"/>
            <a:ext cx="1783080" cy="512445"/>
          </a:xfrm>
          <a:prstGeom prst="rect">
            <a:avLst/>
          </a:prstGeom>
          <a:solidFill>
            <a:schemeClr val="bg2">
              <a:lumMod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90945" y="530979"/>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Model &amp; Results</a:t>
            </a:r>
            <a:endParaRPr lang="en-US" sz="4450" dirty="0"/>
          </a:p>
        </p:txBody>
      </p:sp>
      <p:sp>
        <p:nvSpPr>
          <p:cNvPr id="4" name="Shape 1"/>
          <p:cNvSpPr/>
          <p:nvPr/>
        </p:nvSpPr>
        <p:spPr>
          <a:xfrm>
            <a:off x="623610" y="1616115"/>
            <a:ext cx="170021" cy="853321"/>
          </a:xfrm>
          <a:prstGeom prst="roundRect">
            <a:avLst>
              <a:gd name="adj" fmla="val 20012"/>
            </a:avLst>
          </a:prstGeom>
          <a:solidFill>
            <a:srgbClr val="373433"/>
          </a:solidFill>
        </p:spPr>
      </p:sp>
      <p:sp>
        <p:nvSpPr>
          <p:cNvPr id="5" name="Text 2"/>
          <p:cNvSpPr/>
          <p:nvPr/>
        </p:nvSpPr>
        <p:spPr>
          <a:xfrm>
            <a:off x="963613" y="1564045"/>
            <a:ext cx="2835235" cy="354330"/>
          </a:xfrm>
          <a:prstGeom prst="rect">
            <a:avLst/>
          </a:prstGeom>
          <a:noFill/>
        </p:spPr>
        <p:txBody>
          <a:bodyPr wrap="none" lIns="0" tIns="0" rIns="0" bIns="0" rtlCol="0" anchor="t"/>
          <a:lstStyle/>
          <a:p>
            <a:pPr marL="0" indent="0" algn="l">
              <a:lnSpc>
                <a:spcPts val="2750"/>
              </a:lnSpc>
              <a:buNone/>
            </a:pPr>
            <a:r>
              <a:rPr lang="en-US" altLang="zh-CN" dirty="0">
                <a:solidFill>
                  <a:schemeClr val="bg1"/>
                </a:solidFill>
                <a:latin typeface="Comic Sans MS" panose="030F0702030302020204" charset="0"/>
                <a:cs typeface="Comic Sans MS" panose="030F0702030302020204" charset="0"/>
              </a:rPr>
              <a:t>- Model Used: RandomForestClassifier (n_estimators=100, max_depth=10)</a:t>
            </a:r>
            <a:endParaRPr lang="en-US" altLang="zh-CN" dirty="0">
              <a:solidFill>
                <a:schemeClr val="bg1"/>
              </a:solidFill>
              <a:latin typeface="Comic Sans MS" panose="030F0702030302020204" charset="0"/>
              <a:cs typeface="Comic Sans MS" panose="030F0702030302020204" charset="0"/>
            </a:endParaRPr>
          </a:p>
          <a:p>
            <a:pPr marL="0" indent="0" algn="l">
              <a:lnSpc>
                <a:spcPts val="2750"/>
              </a:lnSpc>
              <a:buNone/>
            </a:pPr>
            <a:r>
              <a:rPr lang="en-US" altLang="zh-CN" dirty="0">
                <a:solidFill>
                  <a:schemeClr val="bg1"/>
                </a:solidFill>
                <a:latin typeface="Comic Sans MS" panose="030F0702030302020204" charset="0"/>
                <a:cs typeface="Comic Sans MS" panose="030F0702030302020204" charset="0"/>
              </a:rPr>
              <a:t>- Data Strategy: SMOTE used to oversample minority class (class=1)</a:t>
            </a:r>
            <a:endParaRPr lang="en-US" altLang="zh-CN" dirty="0">
              <a:solidFill>
                <a:schemeClr val="bg1"/>
              </a:solidFill>
              <a:latin typeface="Comic Sans MS" panose="030F0702030302020204" charset="0"/>
              <a:cs typeface="Comic Sans MS" panose="030F0702030302020204" charset="0"/>
            </a:endParaRPr>
          </a:p>
          <a:p>
            <a:pPr marL="0" indent="0" algn="l">
              <a:lnSpc>
                <a:spcPts val="2750"/>
              </a:lnSpc>
              <a:buNone/>
            </a:pPr>
            <a:r>
              <a:rPr lang="en-US" altLang="zh-CN" dirty="0">
                <a:solidFill>
                  <a:schemeClr val="bg1"/>
                </a:solidFill>
                <a:latin typeface="Comic Sans MS" panose="030F0702030302020204" charset="0"/>
                <a:cs typeface="Comic Sans MS" panose="030F0702030302020204" charset="0"/>
              </a:rPr>
              <a:t>- Feature Scaling: StandardScaler applied to normalize input features</a:t>
            </a:r>
            <a:endParaRPr lang="en-US" altLang="zh-CN" dirty="0">
              <a:solidFill>
                <a:schemeClr val="bg1"/>
              </a:solidFill>
              <a:latin typeface="Comic Sans MS" panose="030F0702030302020204" charset="0"/>
              <a:cs typeface="Comic Sans MS" panose="030F0702030302020204" charset="0"/>
            </a:endParaRPr>
          </a:p>
        </p:txBody>
      </p:sp>
      <p:sp>
        <p:nvSpPr>
          <p:cNvPr id="7" name="Shape 4"/>
          <p:cNvSpPr/>
          <p:nvPr/>
        </p:nvSpPr>
        <p:spPr>
          <a:xfrm>
            <a:off x="963771" y="2922945"/>
            <a:ext cx="170021" cy="853321"/>
          </a:xfrm>
          <a:prstGeom prst="roundRect">
            <a:avLst>
              <a:gd name="adj" fmla="val 20012"/>
            </a:avLst>
          </a:prstGeom>
          <a:solidFill>
            <a:srgbClr val="373433"/>
          </a:solidFill>
        </p:spPr>
      </p:sp>
      <p:sp>
        <p:nvSpPr>
          <p:cNvPr id="10" name="Shape 7"/>
          <p:cNvSpPr/>
          <p:nvPr/>
        </p:nvSpPr>
        <p:spPr>
          <a:xfrm>
            <a:off x="1323102" y="3956725"/>
            <a:ext cx="170021" cy="1737717"/>
          </a:xfrm>
          <a:prstGeom prst="roundRect">
            <a:avLst>
              <a:gd name="adj" fmla="val 20012"/>
            </a:avLst>
          </a:prstGeom>
          <a:solidFill>
            <a:srgbClr val="373433"/>
          </a:solidFill>
        </p:spPr>
      </p:sp>
      <p:sp>
        <p:nvSpPr>
          <p:cNvPr id="14" name="Text 11"/>
          <p:cNvSpPr/>
          <p:nvPr/>
        </p:nvSpPr>
        <p:spPr>
          <a:xfrm>
            <a:off x="1814195" y="3956685"/>
            <a:ext cx="5711825" cy="363220"/>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Confusion matrix for classification validation</a:t>
            </a:r>
            <a:endParaRPr lang="en-US" sz="1750" dirty="0"/>
          </a:p>
        </p:txBody>
      </p:sp>
      <p:sp>
        <p:nvSpPr>
          <p:cNvPr id="15" name="文本框 14"/>
          <p:cNvSpPr txBox="1"/>
          <p:nvPr/>
        </p:nvSpPr>
        <p:spPr>
          <a:xfrm>
            <a:off x="1323340" y="2840990"/>
            <a:ext cx="6856730" cy="1017905"/>
          </a:xfrm>
          <a:prstGeom prst="rect">
            <a:avLst/>
          </a:prstGeom>
          <a:noFill/>
        </p:spPr>
        <p:txBody>
          <a:bodyPr wrap="square" rtlCol="0">
            <a:noAutofit/>
          </a:bodyPr>
          <a:p>
            <a:r>
              <a:rPr lang="en-US" altLang="zh-CN">
                <a:solidFill>
                  <a:schemeClr val="bg1"/>
                </a:solidFill>
                <a:latin typeface="Comic Sans MS" panose="030F0702030302020204" charset="0"/>
                <a:cs typeface="Comic Sans MS" panose="030F0702030302020204" charset="0"/>
              </a:rPr>
              <a:t>- Accuracy: 88.8%</a:t>
            </a:r>
            <a:endParaRPr lang="en-US" altLang="zh-CN">
              <a:solidFill>
                <a:schemeClr val="bg1"/>
              </a:solidFill>
              <a:latin typeface="Comic Sans MS" panose="030F0702030302020204" charset="0"/>
              <a:cs typeface="Comic Sans MS" panose="030F0702030302020204" charset="0"/>
            </a:endParaRPr>
          </a:p>
          <a:p>
            <a:r>
              <a:rPr lang="en-US" altLang="zh-CN">
                <a:solidFill>
                  <a:schemeClr val="bg1"/>
                </a:solidFill>
                <a:latin typeface="Comic Sans MS" panose="030F0702030302020204" charset="0"/>
                <a:cs typeface="Comic Sans MS" panose="030F0702030302020204" charset="0"/>
              </a:rPr>
              <a:t>- Macro Average F1-score: 0.49</a:t>
            </a:r>
            <a:endParaRPr lang="en-US" altLang="zh-CN">
              <a:solidFill>
                <a:schemeClr val="bg1"/>
              </a:solidFill>
              <a:latin typeface="Comic Sans MS" panose="030F0702030302020204" charset="0"/>
              <a:cs typeface="Comic Sans MS" panose="030F0702030302020204" charset="0"/>
            </a:endParaRPr>
          </a:p>
          <a:p>
            <a:r>
              <a:rPr lang="en-US" altLang="zh-CN">
                <a:solidFill>
                  <a:schemeClr val="bg1"/>
                </a:solidFill>
                <a:latin typeface="Comic Sans MS" panose="030F0702030302020204" charset="0"/>
                <a:cs typeface="Comic Sans MS" panose="030F0702030302020204" charset="0"/>
              </a:rPr>
              <a:t>- Weighted Average F1-score: 0.92</a:t>
            </a:r>
            <a:endParaRPr lang="en-US" altLang="zh-CN">
              <a:solidFill>
                <a:schemeClr val="bg1"/>
              </a:solidFill>
              <a:latin typeface="Comic Sans MS" panose="030F0702030302020204" charset="0"/>
              <a:cs typeface="Comic Sans MS" panose="030F0702030302020204" charset="0"/>
            </a:endParaRPr>
          </a:p>
        </p:txBody>
      </p:sp>
      <p:pic>
        <p:nvPicPr>
          <p:cNvPr id="16" name="图片 15"/>
          <p:cNvPicPr>
            <a:picLocks noChangeAspect="1"/>
          </p:cNvPicPr>
          <p:nvPr/>
        </p:nvPicPr>
        <p:blipFill>
          <a:blip r:embed="rId2"/>
          <a:srcRect l="2091" t="3221" r="4660" b="2913"/>
          <a:stretch>
            <a:fillRect/>
          </a:stretch>
        </p:blipFill>
        <p:spPr>
          <a:xfrm>
            <a:off x="2349500" y="4417695"/>
            <a:ext cx="4511675" cy="3780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422430" y="474623"/>
            <a:ext cx="6704052" cy="708779"/>
          </a:xfrm>
          <a:prstGeom prst="rect">
            <a:avLst/>
          </a:prstGeom>
          <a:noFill/>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Conclusion &amp; Future Work</a:t>
            </a:r>
            <a:endParaRPr lang="en-US" sz="4450" dirty="0"/>
          </a:p>
        </p:txBody>
      </p:sp>
      <p:sp>
        <p:nvSpPr>
          <p:cNvPr id="4" name="Shape 1"/>
          <p:cNvSpPr/>
          <p:nvPr/>
        </p:nvSpPr>
        <p:spPr>
          <a:xfrm>
            <a:off x="6280150" y="1766570"/>
            <a:ext cx="7556500" cy="2759075"/>
          </a:xfrm>
          <a:prstGeom prst="roundRect">
            <a:avLst>
              <a:gd name="adj" fmla="val 1553"/>
            </a:avLst>
          </a:prstGeom>
          <a:solidFill>
            <a:srgbClr val="373433"/>
          </a:solidFill>
        </p:spPr>
        <p:txBody>
          <a:bodyPr/>
          <a:p>
            <a:endParaRPr lang="zh-CN" altLang="en-US"/>
          </a:p>
        </p:txBody>
      </p:sp>
      <p:sp>
        <p:nvSpPr>
          <p:cNvPr id="5" name="Text 2"/>
          <p:cNvSpPr/>
          <p:nvPr/>
        </p:nvSpPr>
        <p:spPr>
          <a:xfrm>
            <a:off x="6341904" y="141192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Achievements</a:t>
            </a:r>
            <a:endParaRPr lang="en-US" sz="2200" dirty="0"/>
          </a:p>
        </p:txBody>
      </p:sp>
      <p:sp>
        <p:nvSpPr>
          <p:cNvPr id="6" name="Text 3"/>
          <p:cNvSpPr/>
          <p:nvPr/>
        </p:nvSpPr>
        <p:spPr>
          <a:xfrm>
            <a:off x="6422549" y="1995051"/>
            <a:ext cx="7102793" cy="362903"/>
          </a:xfrm>
          <a:prstGeom prst="rect">
            <a:avLst/>
          </a:prstGeom>
          <a:noFill/>
        </p:spPr>
        <p:txBody>
          <a:bodyPr wrap="none" lIns="0" tIns="0" rIns="0" bIns="0" rtlCol="0" anchor="t"/>
          <a:lstStyle/>
          <a:p>
            <a:pPr marL="342900" indent="-342900" algn="l">
              <a:lnSpc>
                <a:spcPts val="2850"/>
              </a:lnSpc>
              <a:buSzPct val="100000"/>
              <a:buChar char="•"/>
            </a:pPr>
            <a:r>
              <a:rPr lang="en-US" altLang="zh-CN" sz="1600" dirty="0">
                <a:solidFill>
                  <a:schemeClr val="bg1"/>
                </a:solidFill>
                <a:latin typeface="Comic Sans MS" panose="030F0702030302020204" charset="0"/>
                <a:cs typeface="Comic Sans MS" panose="030F0702030302020204" charset="0"/>
              </a:rPr>
              <a:t>This project implemented a fraud detection system using machine learning </a:t>
            </a:r>
            <a:endParaRPr lang="en-US" altLang="zh-CN" sz="1600" dirty="0">
              <a:solidFill>
                <a:schemeClr val="bg1"/>
              </a:solidFill>
              <a:latin typeface="Comic Sans MS" panose="030F0702030302020204" charset="0"/>
              <a:cs typeface="Comic Sans MS" panose="030F0702030302020204" charset="0"/>
            </a:endParaRPr>
          </a:p>
          <a:p>
            <a:pPr indent="0" algn="l">
              <a:lnSpc>
                <a:spcPts val="2850"/>
              </a:lnSpc>
              <a:buSzPct val="100000"/>
              <a:buNone/>
            </a:pPr>
            <a:r>
              <a:rPr lang="en-US" altLang="zh-CN" sz="1600" dirty="0">
                <a:solidFill>
                  <a:schemeClr val="bg1"/>
                </a:solidFill>
                <a:latin typeface="Comic Sans MS" panose="030F0702030302020204" charset="0"/>
                <a:cs typeface="Comic Sans MS" panose="030F0702030302020204" charset="0"/>
              </a:rPr>
              <a:t>and real financial data from SQL database.</a:t>
            </a:r>
            <a:endParaRPr lang="en-US" altLang="zh-CN" sz="1600" dirty="0">
              <a:solidFill>
                <a:schemeClr val="bg1"/>
              </a:solidFill>
              <a:latin typeface="Comic Sans MS" panose="030F0702030302020204" charset="0"/>
              <a:cs typeface="Comic Sans MS" panose="030F0702030302020204" charset="0"/>
            </a:endParaRPr>
          </a:p>
        </p:txBody>
      </p:sp>
      <p:sp>
        <p:nvSpPr>
          <p:cNvPr id="8" name="Text 5"/>
          <p:cNvSpPr/>
          <p:nvPr/>
        </p:nvSpPr>
        <p:spPr>
          <a:xfrm>
            <a:off x="6422549" y="2839442"/>
            <a:ext cx="7102793" cy="362903"/>
          </a:xfrm>
          <a:prstGeom prst="rect">
            <a:avLst/>
          </a:prstGeom>
          <a:noFill/>
        </p:spPr>
        <p:txBody>
          <a:bodyPr wrap="none" lIns="0" tIns="0" rIns="0" bIns="0" rtlCol="0" anchor="t"/>
          <a:lstStyle/>
          <a:p>
            <a:pPr marL="342900" indent="-342900" algn="l">
              <a:lnSpc>
                <a:spcPts val="2850"/>
              </a:lnSpc>
              <a:buSzPct val="100000"/>
              <a:buChar char="•"/>
            </a:pPr>
            <a:r>
              <a:rPr lang="en-US" altLang="zh-CN" sz="1600" dirty="0">
                <a:solidFill>
                  <a:schemeClr val="bg1"/>
                </a:solidFill>
                <a:latin typeface="Comic Sans MS" panose="030F0702030302020204" charset="0"/>
                <a:cs typeface="Comic Sans MS" panose="030F0702030302020204" charset="0"/>
              </a:rPr>
              <a:t>Modeled key entities like Transaction, Detector, and Alert using UML </a:t>
            </a:r>
            <a:endParaRPr lang="en-US" altLang="zh-CN" sz="1600" dirty="0">
              <a:solidFill>
                <a:schemeClr val="bg1"/>
              </a:solidFill>
              <a:latin typeface="Comic Sans MS" panose="030F0702030302020204" charset="0"/>
              <a:cs typeface="Comic Sans MS" panose="030F0702030302020204" charset="0"/>
            </a:endParaRPr>
          </a:p>
          <a:p>
            <a:pPr indent="0" algn="l">
              <a:lnSpc>
                <a:spcPts val="2850"/>
              </a:lnSpc>
              <a:buSzPct val="100000"/>
              <a:buNone/>
            </a:pPr>
            <a:r>
              <a:rPr lang="en-US" altLang="zh-CN" sz="1600" dirty="0">
                <a:solidFill>
                  <a:schemeClr val="bg1"/>
                </a:solidFill>
                <a:latin typeface="Comic Sans MS" panose="030F0702030302020204" charset="0"/>
                <a:cs typeface="Comic Sans MS" panose="030F0702030302020204" charset="0"/>
              </a:rPr>
              <a:t>diagrams (Use Case, Class, Sequence).</a:t>
            </a:r>
            <a:endParaRPr lang="en-US" altLang="zh-CN" sz="1600" dirty="0">
              <a:solidFill>
                <a:schemeClr val="bg1"/>
              </a:solidFill>
              <a:latin typeface="Comic Sans MS" panose="030F0702030302020204" charset="0"/>
              <a:cs typeface="Comic Sans MS" panose="030F0702030302020204" charset="0"/>
            </a:endParaRPr>
          </a:p>
          <a:p>
            <a:pPr marL="285750" indent="-285750" algn="l">
              <a:lnSpc>
                <a:spcPts val="2850"/>
              </a:lnSpc>
              <a:buSzPct val="100000"/>
              <a:buFont typeface="Arial" panose="020B0604020202020204" pitchFamily="34" charset="0"/>
              <a:buChar char="•"/>
            </a:pPr>
            <a:r>
              <a:rPr lang="en-US" altLang="zh-CN" sz="1600" dirty="0">
                <a:solidFill>
                  <a:schemeClr val="bg1"/>
                </a:solidFill>
                <a:latin typeface="Comic Sans MS" panose="030F0702030302020204" charset="0"/>
                <a:cs typeface="Comic Sans MS" panose="030F0702030302020204" charset="0"/>
              </a:rPr>
              <a:t>The model (Random Forest + SMOTE) achieved 88.8% accuracy, showing </a:t>
            </a:r>
            <a:endParaRPr lang="en-US" altLang="zh-CN" sz="1600" dirty="0">
              <a:solidFill>
                <a:schemeClr val="bg1"/>
              </a:solidFill>
              <a:latin typeface="Comic Sans MS" panose="030F0702030302020204" charset="0"/>
              <a:cs typeface="Comic Sans MS" panose="030F0702030302020204" charset="0"/>
            </a:endParaRPr>
          </a:p>
          <a:p>
            <a:pPr indent="0" algn="l">
              <a:lnSpc>
                <a:spcPts val="2850"/>
              </a:lnSpc>
              <a:buSzPct val="100000"/>
              <a:buFont typeface="Arial" panose="020B0604020202020204" pitchFamily="34" charset="0"/>
              <a:buNone/>
            </a:pPr>
            <a:r>
              <a:rPr lang="en-US" altLang="zh-CN" sz="1600" dirty="0">
                <a:solidFill>
                  <a:schemeClr val="bg1"/>
                </a:solidFill>
                <a:latin typeface="Comic Sans MS" panose="030F0702030302020204" charset="0"/>
                <a:cs typeface="Comic Sans MS" panose="030F0702030302020204" charset="0"/>
              </a:rPr>
              <a:t>solid performance in identifying normal transactions.</a:t>
            </a:r>
            <a:endParaRPr lang="en-US" altLang="zh-CN" sz="1600" dirty="0">
              <a:solidFill>
                <a:schemeClr val="bg1"/>
              </a:solidFill>
              <a:latin typeface="Comic Sans MS" panose="030F0702030302020204" charset="0"/>
              <a:cs typeface="Comic Sans MS" panose="030F0702030302020204" charset="0"/>
            </a:endParaRPr>
          </a:p>
        </p:txBody>
      </p:sp>
      <p:sp>
        <p:nvSpPr>
          <p:cNvPr id="9" name="Shape 6"/>
          <p:cNvSpPr/>
          <p:nvPr/>
        </p:nvSpPr>
        <p:spPr>
          <a:xfrm>
            <a:off x="6280150" y="4752340"/>
            <a:ext cx="7556500" cy="2927350"/>
          </a:xfrm>
          <a:prstGeom prst="roundRect">
            <a:avLst>
              <a:gd name="adj" fmla="val 1553"/>
            </a:avLst>
          </a:prstGeom>
          <a:solidFill>
            <a:srgbClr val="373433"/>
          </a:solidFill>
        </p:spPr>
      </p:sp>
      <p:sp>
        <p:nvSpPr>
          <p:cNvPr id="10" name="Text 7"/>
          <p:cNvSpPr/>
          <p:nvPr/>
        </p:nvSpPr>
        <p:spPr>
          <a:xfrm>
            <a:off x="6507004" y="4979432"/>
            <a:ext cx="2835235" cy="354330"/>
          </a:xfrm>
          <a:prstGeom prst="rect">
            <a:avLst/>
          </a:prstGeom>
          <a:noFill/>
        </p:spPr>
        <p:txBody>
          <a:bodyPr wrap="none" lIns="0" tIns="0" rIns="0" bIns="0" rtlCol="0" anchor="t"/>
          <a:lstStyle/>
          <a:p>
            <a:pPr marL="0" indent="0" algn="l">
              <a:lnSpc>
                <a:spcPts val="2750"/>
              </a:lnSpc>
              <a:buNone/>
            </a:pPr>
            <a:r>
              <a:rPr lang="en-US" altLang="zh-CN" sz="2200" dirty="0">
                <a:solidFill>
                  <a:schemeClr val="bg1"/>
                </a:solidFill>
                <a:latin typeface="Comic Sans MS" panose="030F0702030302020204" charset="0"/>
                <a:cs typeface="Comic Sans MS" panose="030F0702030302020204" charset="0"/>
              </a:rPr>
              <a:t>Future Work</a:t>
            </a:r>
            <a:endParaRPr lang="en-US" altLang="zh-CN" sz="2200" dirty="0">
              <a:solidFill>
                <a:schemeClr val="bg1"/>
              </a:solidFill>
              <a:latin typeface="Comic Sans MS" panose="030F0702030302020204" charset="0"/>
              <a:cs typeface="Comic Sans MS" panose="030F0702030302020204" charset="0"/>
            </a:endParaRPr>
          </a:p>
        </p:txBody>
      </p:sp>
      <p:sp>
        <p:nvSpPr>
          <p:cNvPr id="11" name="Text 8"/>
          <p:cNvSpPr/>
          <p:nvPr/>
        </p:nvSpPr>
        <p:spPr>
          <a:xfrm>
            <a:off x="6507004" y="5469850"/>
            <a:ext cx="7102793" cy="362903"/>
          </a:xfrm>
          <a:prstGeom prst="rect">
            <a:avLst/>
          </a:prstGeom>
          <a:noFill/>
        </p:spPr>
        <p:txBody>
          <a:bodyPr wrap="none" lIns="0" tIns="0" rIns="0" bIns="0" rtlCol="0" anchor="t"/>
          <a:lstStyle/>
          <a:p>
            <a:pPr marL="342900" indent="-342900" algn="l">
              <a:lnSpc>
                <a:spcPts val="2850"/>
              </a:lnSpc>
              <a:buSzPct val="100000"/>
              <a:buChar char="•"/>
            </a:pPr>
            <a:r>
              <a:rPr lang="en-US" altLang="zh-CN" sz="1600" dirty="0">
                <a:solidFill>
                  <a:schemeClr val="bg1"/>
                </a:solidFill>
                <a:latin typeface="Comic Sans MS" panose="030F0702030302020204" charset="0"/>
                <a:cs typeface="Comic Sans MS" panose="030F0702030302020204" charset="0"/>
              </a:rPr>
              <a:t>Add real-time detection component with streaming data.</a:t>
            </a:r>
            <a:endParaRPr lang="en-US" altLang="zh-CN" sz="1600" dirty="0">
              <a:solidFill>
                <a:schemeClr val="bg1"/>
              </a:solidFill>
              <a:latin typeface="Comic Sans MS" panose="030F0702030302020204" charset="0"/>
              <a:cs typeface="Comic Sans MS" panose="030F0702030302020204" charset="0"/>
            </a:endParaRPr>
          </a:p>
        </p:txBody>
      </p:sp>
      <p:sp>
        <p:nvSpPr>
          <p:cNvPr id="12" name="Text 9"/>
          <p:cNvSpPr/>
          <p:nvPr/>
        </p:nvSpPr>
        <p:spPr>
          <a:xfrm>
            <a:off x="6507004" y="5912048"/>
            <a:ext cx="7102793" cy="362903"/>
          </a:xfrm>
          <a:prstGeom prst="rect">
            <a:avLst/>
          </a:prstGeom>
          <a:noFill/>
        </p:spPr>
        <p:txBody>
          <a:bodyPr wrap="none" lIns="0" tIns="0" rIns="0" bIns="0" rtlCol="0" anchor="t"/>
          <a:lstStyle/>
          <a:p>
            <a:pPr marL="342900" indent="-342900" algn="l">
              <a:lnSpc>
                <a:spcPts val="2850"/>
              </a:lnSpc>
              <a:buSzPct val="100000"/>
              <a:buChar char="•"/>
            </a:pPr>
            <a:r>
              <a:rPr lang="en-US" altLang="zh-CN" sz="1600" dirty="0">
                <a:solidFill>
                  <a:schemeClr val="bg1"/>
                </a:solidFill>
                <a:latin typeface="Comic Sans MS" panose="030F0702030302020204" charset="0"/>
                <a:cs typeface="Comic Sans MS" panose="030F0702030302020204" charset="0"/>
              </a:rPr>
              <a:t>Provide an interactive user dashboard for admin alerts and transaction </a:t>
            </a:r>
            <a:endParaRPr lang="en-US" altLang="zh-CN" sz="1600" dirty="0">
              <a:solidFill>
                <a:schemeClr val="bg1"/>
              </a:solidFill>
              <a:latin typeface="Comic Sans MS" panose="030F0702030302020204" charset="0"/>
              <a:cs typeface="Comic Sans MS" panose="030F0702030302020204" charset="0"/>
            </a:endParaRPr>
          </a:p>
          <a:p>
            <a:pPr indent="0" algn="l">
              <a:lnSpc>
                <a:spcPts val="2850"/>
              </a:lnSpc>
              <a:buSzPct val="100000"/>
              <a:buNone/>
            </a:pPr>
            <a:r>
              <a:rPr lang="en-US" altLang="zh-CN" sz="1600" dirty="0">
                <a:solidFill>
                  <a:schemeClr val="bg1"/>
                </a:solidFill>
                <a:latin typeface="Comic Sans MS" panose="030F0702030302020204" charset="0"/>
                <a:cs typeface="Comic Sans MS" panose="030F0702030302020204" charset="0"/>
              </a:rPr>
              <a:t>review.</a:t>
            </a:r>
            <a:endParaRPr lang="en-US" altLang="zh-CN" sz="1600" dirty="0">
              <a:solidFill>
                <a:schemeClr val="bg1"/>
              </a:solidFill>
              <a:latin typeface="Comic Sans MS" panose="030F0702030302020204" charset="0"/>
              <a:cs typeface="Comic Sans MS" panose="030F0702030302020204" charset="0"/>
            </a:endParaRPr>
          </a:p>
        </p:txBody>
      </p:sp>
      <p:sp>
        <p:nvSpPr>
          <p:cNvPr id="13" name="Text 10"/>
          <p:cNvSpPr/>
          <p:nvPr/>
        </p:nvSpPr>
        <p:spPr>
          <a:xfrm>
            <a:off x="6507004" y="6776522"/>
            <a:ext cx="7102793" cy="362903"/>
          </a:xfrm>
          <a:prstGeom prst="rect">
            <a:avLst/>
          </a:prstGeom>
          <a:noFill/>
        </p:spPr>
        <p:txBody>
          <a:bodyPr wrap="none" lIns="0" tIns="0" rIns="0" bIns="0" rtlCol="0" anchor="t"/>
          <a:lstStyle/>
          <a:p>
            <a:pPr marL="342900" indent="-342900" algn="l">
              <a:lnSpc>
                <a:spcPts val="2850"/>
              </a:lnSpc>
              <a:buSzPct val="100000"/>
              <a:buChar char="•"/>
            </a:pPr>
            <a:r>
              <a:rPr lang="en-US" altLang="zh-CN" sz="1600" dirty="0">
                <a:solidFill>
                  <a:schemeClr val="bg1"/>
                </a:solidFill>
                <a:latin typeface="Comic Sans MS" panose="030F0702030302020204" charset="0"/>
                <a:cs typeface="Comic Sans MS" panose="030F0702030302020204" charset="0"/>
              </a:rPr>
              <a:t>Refactor system into fully object-oriented code (e.g., Python classes </a:t>
            </a:r>
            <a:endParaRPr lang="en-US" altLang="zh-CN" sz="1600" dirty="0">
              <a:solidFill>
                <a:schemeClr val="bg1"/>
              </a:solidFill>
              <a:latin typeface="Comic Sans MS" panose="030F0702030302020204" charset="0"/>
              <a:cs typeface="Comic Sans MS" panose="030F0702030302020204" charset="0"/>
            </a:endParaRPr>
          </a:p>
          <a:p>
            <a:pPr indent="0" algn="l">
              <a:lnSpc>
                <a:spcPts val="2850"/>
              </a:lnSpc>
              <a:buSzPct val="100000"/>
              <a:buNone/>
            </a:pPr>
            <a:r>
              <a:rPr lang="en-US" altLang="zh-CN" sz="1600" dirty="0">
                <a:solidFill>
                  <a:schemeClr val="bg1"/>
                </a:solidFill>
                <a:latin typeface="Comic Sans MS" panose="030F0702030302020204" charset="0"/>
                <a:cs typeface="Comic Sans MS" panose="030F0702030302020204" charset="0"/>
              </a:rPr>
              <a:t>for each component) to further align with OOAD principles.</a:t>
            </a:r>
            <a:endParaRPr lang="en-US" altLang="zh-CN" sz="1600" dirty="0">
              <a:solidFill>
                <a:schemeClr val="bg1"/>
              </a:solidFill>
              <a:latin typeface="Comic Sans MS" panose="030F0702030302020204" charset="0"/>
              <a:cs typeface="Comic Sans MS" panose="030F0702030302020204" charset="0"/>
            </a:endParaRPr>
          </a:p>
        </p:txBody>
      </p:sp>
      <p:sp>
        <p:nvSpPr>
          <p:cNvPr id="14" name="矩形 13"/>
          <p:cNvSpPr/>
          <p:nvPr/>
        </p:nvSpPr>
        <p:spPr>
          <a:xfrm>
            <a:off x="12846685" y="7717155"/>
            <a:ext cx="1783080" cy="512445"/>
          </a:xfrm>
          <a:prstGeom prst="rect">
            <a:avLst/>
          </a:prstGeom>
          <a:solidFill>
            <a:schemeClr val="bg2">
              <a:lumMod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130.47188976377953,&quot;left&quot;:62.50314960629921,&quot;top&quot;:245.54062992125984,&quot;width&quot;:595.0030708661418}"/>
</p:tagLst>
</file>

<file path=ppt/tags/tag2.xml><?xml version="1.0" encoding="utf-8"?>
<p:tagLst xmlns:p="http://schemas.openxmlformats.org/presentationml/2006/main">
  <p:tag name="KSO_WM_DIAGRAM_VIRTUALLY_FRAME" val="{&quot;height&quot;:130.47188976377953,&quot;left&quot;:62.50314960629921,&quot;top&quot;:245.54062992125984,&quot;width&quot;:595.0030708661418}"/>
</p:tagLst>
</file>

<file path=ppt/tags/tag3.xml><?xml version="1.0" encoding="utf-8"?>
<p:tagLst xmlns:p="http://schemas.openxmlformats.org/presentationml/2006/main">
  <p:tag name="KSO_WM_DIAGRAM_VIRTUALLY_FRAME" val="{&quot;height&quot;:130.47188976377953,&quot;left&quot;:62.50314960629921,&quot;top&quot;:245.54062992125984,&quot;width&quot;:595.0030708661418}"/>
</p:tagLst>
</file>

<file path=ppt/tags/tag4.xml><?xml version="1.0" encoding="utf-8"?>
<p:tagLst xmlns:p="http://schemas.openxmlformats.org/presentationml/2006/main">
  <p:tag name="KSO_WM_DIAGRAM_VIRTUALLY_FRAME" val="{&quot;height&quot;:130.47188976377953,&quot;left&quot;:62.50314960629921,&quot;top&quot;:245.54062992125984,&quot;width&quot;:595.0030708661418}"/>
</p:tagLst>
</file>

<file path=ppt/tags/tag5.xml><?xml version="1.0" encoding="utf-8"?>
<p:tagLst xmlns:p="http://schemas.openxmlformats.org/presentationml/2006/main">
  <p:tag name="KSO_WM_DIAGRAM_VIRTUALLY_FRAME" val="{&quot;height&quot;:130.47188976377953,&quot;left&quot;:62.50314960629921,&quot;top&quot;:245.54062992125984,&quot;width&quot;:595.0030708661418}"/>
</p:tagLst>
</file>

<file path=ppt/tags/tag6.xml><?xml version="1.0" encoding="utf-8"?>
<p:tagLst xmlns:p="http://schemas.openxmlformats.org/presentationml/2006/main">
  <p:tag name="KSO_WM_DIAGRAM_VIRTUALLY_FRAME" val="{&quot;height&quot;:130.47188976377953,&quot;left&quot;:62.50314960629921,&quot;top&quot;:245.54062992125984,&quot;width&quot;:595.0030708661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4024</Words>
  <Application>WPS 演示</Application>
  <PresentationFormat>On-screen Show (16:9)</PresentationFormat>
  <Paragraphs>101</Paragraphs>
  <Slides>9</Slides>
  <Notes>8</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9</vt:i4>
      </vt:variant>
    </vt:vector>
  </HeadingPairs>
  <TitlesOfParts>
    <vt:vector size="30" baseType="lpstr">
      <vt:lpstr>Arial</vt:lpstr>
      <vt:lpstr>宋体</vt:lpstr>
      <vt:lpstr>Wingdings</vt:lpstr>
      <vt:lpstr>Gelasio</vt:lpstr>
      <vt:lpstr>Gelasio</vt:lpstr>
      <vt:lpstr>Gelasio</vt:lpstr>
      <vt:lpstr>Calibri</vt:lpstr>
      <vt:lpstr>微软雅黑</vt:lpstr>
      <vt:lpstr>Arial Unicode MS</vt:lpstr>
      <vt:lpstr>等线</vt:lpstr>
      <vt:lpstr>Comic Sans MS</vt:lpstr>
      <vt:lpstr>Times New Roman</vt:lpstr>
      <vt:lpstr>华文彩云</vt:lpstr>
      <vt:lpstr>华文楷体</vt:lpstr>
      <vt:lpstr>华文新魏</vt:lpstr>
      <vt:lpstr>等线 Light</vt:lpstr>
      <vt:lpstr>华文细黑</vt:lpstr>
      <vt:lpstr>华文琥珀</vt:lpstr>
      <vt:lpstr>华文中宋</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Aiden</cp:lastModifiedBy>
  <cp:revision>3</cp:revision>
  <dcterms:created xsi:type="dcterms:W3CDTF">2025-05-15T02:30:00Z</dcterms:created>
  <dcterms:modified xsi:type="dcterms:W3CDTF">2025-05-20T02:55:50Z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1CCE8B3560024D30A4E55FE304CCF842_12</vt:lpwstr>
  </property>
  <property fmtid="{D5CDD505-2E9C-101B-9397-08002B2CF9AE}" pid="3" name="KSOProductBuildVer">
    <vt:lpwstr>2052-12.1.0.19770</vt:lpwstr>
  </property>
</Properties>
</file>